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sldIdLst>
    <p:sldId id="259" r:id="rId2"/>
    <p:sldId id="261" r:id="rId3"/>
    <p:sldId id="273" r:id="rId4"/>
    <p:sldId id="272" r:id="rId5"/>
    <p:sldId id="263" r:id="rId6"/>
    <p:sldId id="264" r:id="rId7"/>
    <p:sldId id="274" r:id="rId8"/>
    <p:sldId id="275" r:id="rId9"/>
    <p:sldId id="276" r:id="rId10"/>
    <p:sldId id="277" r:id="rId11"/>
    <p:sldId id="279" r:id="rId12"/>
    <p:sldId id="280" r:id="rId13"/>
    <p:sldId id="281" r:id="rId14"/>
    <p:sldId id="278" r:id="rId15"/>
    <p:sldId id="282" r:id="rId16"/>
    <p:sldId id="283" r:id="rId17"/>
    <p:sldId id="28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832F5-EA01-48E5-B403-87E193F50680}">
          <p14:sldIdLst>
            <p14:sldId id="259"/>
          </p14:sldIdLst>
        </p14:section>
        <p14:section name="Project Overview" id="{087866C3-7028-482C-8D34-6BF5363FBD75}">
          <p14:sldIdLst>
            <p14:sldId id="261"/>
            <p14:sldId id="273"/>
          </p14:sldIdLst>
        </p14:section>
        <p14:section name="Status Update" id="{521DEF98-8796-4632-831A-16252E9A6054}">
          <p14:sldIdLst>
            <p14:sldId id="272"/>
            <p14:sldId id="263"/>
          </p14:sldIdLst>
        </p14:section>
        <p14:section name="Timeline" id="{CF24EBA6-C924-424D-AC31-A4B9992A87E0}">
          <p14:sldIdLst>
            <p14:sldId id="264"/>
            <p14:sldId id="274"/>
            <p14:sldId id="275"/>
            <p14:sldId id="276"/>
            <p14:sldId id="277"/>
            <p14:sldId id="279"/>
            <p14:sldId id="280"/>
            <p14:sldId id="281"/>
            <p14:sldId id="278"/>
            <p14:sldId id="282"/>
            <p14:sldId id="283"/>
            <p14:sldId id="284"/>
          </p14:sldIdLst>
        </p14:section>
        <p14:section name="Next Steps and Action Items" id="{C24C98EC-938D-4034-8DB8-5E8DBF16E3CB}">
          <p14:sldIdLst/>
        </p14:section>
        <p14:section name="Appendix" id="{E35CCD6A-2288-476E-BC93-C75323AE1F3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35" autoAdjust="0"/>
    <p:restoredTop sz="66634" autoAdjust="0"/>
  </p:normalViewPr>
  <p:slideViewPr>
    <p:cSldViewPr>
      <p:cViewPr varScale="1">
        <p:scale>
          <a:sx n="60" d="100"/>
          <a:sy n="60" d="100"/>
        </p:scale>
        <p:origin x="-744" y="-112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/>
    </dgm:pt>
    <dgm:pt modelId="{1E3A074B-8EC3-4AC7-ADB8-C53A583CA2D1}">
      <dgm:prSet phldrT="[Text]" custT="1"/>
      <dgm:spPr/>
      <dgm:t>
        <a:bodyPr/>
        <a:lstStyle/>
        <a:p>
          <a:r>
            <a:rPr lang="en-US" sz="2000" dirty="0" smtClean="0"/>
            <a:t>Data Collection</a:t>
          </a:r>
          <a:endParaRPr lang="en-US" sz="2000" dirty="0"/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/>
      <dgm:t>
        <a:bodyPr/>
        <a:lstStyle/>
        <a:p>
          <a:r>
            <a:rPr lang="en-US" sz="2000" dirty="0" smtClean="0"/>
            <a:t>Data Processing</a:t>
          </a:r>
          <a:endParaRPr lang="en-US" sz="2000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/>
      <dgm:t>
        <a:bodyPr/>
        <a:lstStyle/>
        <a:p>
          <a:r>
            <a:rPr lang="en-US" sz="2000" dirty="0" err="1" smtClean="0"/>
            <a:t>Geolocation</a:t>
          </a:r>
          <a:endParaRPr lang="en-US" sz="2000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/>
      <dgm:t>
        <a:bodyPr/>
        <a:lstStyle/>
        <a:p>
          <a:r>
            <a:rPr lang="en-US" sz="2000" dirty="0" err="1" smtClean="0"/>
            <a:t>Webscrapping</a:t>
          </a:r>
          <a:endParaRPr lang="en-US" sz="2000" dirty="0"/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/>
      <dgm:t>
        <a:bodyPr/>
        <a:lstStyle/>
        <a:p>
          <a:r>
            <a:rPr lang="en-US" sz="2000" dirty="0" smtClean="0"/>
            <a:t>Filter</a:t>
          </a:r>
          <a:endParaRPr lang="en-US" sz="2000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/>
      <dgm:t>
        <a:bodyPr/>
        <a:lstStyle/>
        <a:p>
          <a:r>
            <a:rPr lang="en-US" sz="2000" dirty="0" smtClean="0"/>
            <a:t>Foursquare</a:t>
          </a:r>
          <a:endParaRPr lang="en-US" sz="2000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/>
      <dgm:t>
        <a:bodyPr/>
        <a:lstStyle/>
        <a:p>
          <a:r>
            <a:rPr lang="en-US" sz="2000" dirty="0" smtClean="0"/>
            <a:t>Classify Categories Venues</a:t>
          </a:r>
          <a:endParaRPr lang="en-US" sz="2000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/>
      <dgm:t>
        <a:bodyPr/>
        <a:lstStyle/>
        <a:p>
          <a:r>
            <a:rPr lang="en-US" sz="2000" dirty="0" smtClean="0"/>
            <a:t>Define Coordinates</a:t>
          </a:r>
          <a:endParaRPr lang="en-US" sz="2000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33B956CA-0B49-834A-91AC-65B276F41FCA}">
      <dgm:prSet phldrT="[Text]" custT="1"/>
      <dgm:spPr/>
      <dgm:t>
        <a:bodyPr/>
        <a:lstStyle/>
        <a:p>
          <a:r>
            <a:rPr lang="en-US" sz="2000" dirty="0" smtClean="0"/>
            <a:t>Extract Data</a:t>
          </a:r>
          <a:endParaRPr lang="en-US" sz="2000" dirty="0"/>
        </a:p>
      </dgm:t>
    </dgm:pt>
    <dgm:pt modelId="{69EB25A8-B44E-0A42-9CF3-0752C25B3D7F}" type="parTrans" cxnId="{E519DF24-BA78-CF41-8569-78843AC065E3}">
      <dgm:prSet/>
      <dgm:spPr/>
      <dgm:t>
        <a:bodyPr/>
        <a:lstStyle/>
        <a:p>
          <a:endParaRPr lang="en-US"/>
        </a:p>
      </dgm:t>
    </dgm:pt>
    <dgm:pt modelId="{041F0D8B-6744-FE40-AF0C-8092E5B3A1A7}" type="sibTrans" cxnId="{E519DF24-BA78-CF41-8569-78843AC065E3}">
      <dgm:prSet/>
      <dgm:spPr/>
      <dgm:t>
        <a:bodyPr/>
        <a:lstStyle/>
        <a:p>
          <a:endParaRPr lang="en-US"/>
        </a:p>
      </dgm:t>
    </dgm:pt>
    <dgm:pt modelId="{9B968D88-49DA-EE41-AA26-5300044949FB}">
      <dgm:prSet phldrT="[Text]" custT="1"/>
      <dgm:spPr/>
      <dgm:t>
        <a:bodyPr/>
        <a:lstStyle/>
        <a:p>
          <a:r>
            <a:rPr lang="en-US" sz="2000" dirty="0" smtClean="0"/>
            <a:t>Replace </a:t>
          </a:r>
          <a:endParaRPr lang="en-US" sz="2000" dirty="0"/>
        </a:p>
      </dgm:t>
    </dgm:pt>
    <dgm:pt modelId="{6A7891D5-E670-3B4E-AE81-6436E8C0E89E}" type="parTrans" cxnId="{814E254A-A208-064C-9D51-2CB70699D02D}">
      <dgm:prSet/>
      <dgm:spPr/>
      <dgm:t>
        <a:bodyPr/>
        <a:lstStyle/>
        <a:p>
          <a:endParaRPr lang="en-US"/>
        </a:p>
      </dgm:t>
    </dgm:pt>
    <dgm:pt modelId="{FE39887B-28D2-AC4E-A4CF-04D8D13C8AAD}" type="sibTrans" cxnId="{814E254A-A208-064C-9D51-2CB70699D02D}">
      <dgm:prSet/>
      <dgm:spPr/>
      <dgm:t>
        <a:bodyPr/>
        <a:lstStyle/>
        <a:p>
          <a:endParaRPr lang="en-US"/>
        </a:p>
      </dgm:t>
    </dgm:pt>
    <dgm:pt modelId="{086FF5A9-E19E-4041-B472-D393F0BD9BF4}">
      <dgm:prSet phldrT="[Text]" custT="1"/>
      <dgm:spPr/>
      <dgm:t>
        <a:bodyPr/>
        <a:lstStyle/>
        <a:p>
          <a:r>
            <a:rPr lang="en-US" sz="2000" dirty="0" smtClean="0"/>
            <a:t>Visualize Maps</a:t>
          </a:r>
          <a:endParaRPr lang="en-US" sz="2000" dirty="0"/>
        </a:p>
      </dgm:t>
    </dgm:pt>
    <dgm:pt modelId="{6FD290F3-B195-B645-A31C-7BB5C9328694}" type="parTrans" cxnId="{7E4F0115-9BD1-5347-9740-69338083F0AD}">
      <dgm:prSet/>
      <dgm:spPr/>
      <dgm:t>
        <a:bodyPr/>
        <a:lstStyle/>
        <a:p>
          <a:endParaRPr lang="en-US"/>
        </a:p>
      </dgm:t>
    </dgm:pt>
    <dgm:pt modelId="{3E4643DF-8A65-0947-967F-D59B28A70F96}" type="sibTrans" cxnId="{7E4F0115-9BD1-5347-9740-69338083F0AD}">
      <dgm:prSet/>
      <dgm:spPr/>
      <dgm:t>
        <a:bodyPr/>
        <a:lstStyle/>
        <a:p>
          <a:endParaRPr lang="en-US"/>
        </a:p>
      </dgm:t>
    </dgm:pt>
    <dgm:pt modelId="{3BA9B199-0175-034A-868B-F1AE5A296EBE}">
      <dgm:prSet phldrT="[Text]" custT="1"/>
      <dgm:spPr/>
      <dgm:t>
        <a:bodyPr/>
        <a:lstStyle/>
        <a:p>
          <a:r>
            <a:rPr lang="en-US" sz="2000" dirty="0" smtClean="0"/>
            <a:t>Clusters Maps</a:t>
          </a:r>
          <a:endParaRPr lang="en-US" sz="2000" dirty="0"/>
        </a:p>
      </dgm:t>
    </dgm:pt>
    <dgm:pt modelId="{D87C45D8-C643-5443-99AB-75925A83A58A}" type="parTrans" cxnId="{5D2828AC-3A2D-854E-9544-937D4DC33486}">
      <dgm:prSet/>
      <dgm:spPr/>
      <dgm:t>
        <a:bodyPr/>
        <a:lstStyle/>
        <a:p>
          <a:endParaRPr lang="en-US"/>
        </a:p>
      </dgm:t>
    </dgm:pt>
    <dgm:pt modelId="{BF67867A-C096-904B-AF2E-0A3533E2EBF2}" type="sibTrans" cxnId="{5D2828AC-3A2D-854E-9544-937D4DC33486}">
      <dgm:prSet/>
      <dgm:spPr/>
      <dgm:t>
        <a:bodyPr/>
        <a:lstStyle/>
        <a:p>
          <a:endParaRPr lang="en-US"/>
        </a:p>
      </dgm:t>
    </dgm:pt>
    <dgm:pt modelId="{4F73E126-4CE4-5143-A68A-34347A2254BB}">
      <dgm:prSet phldrT="[Text]" custT="1"/>
      <dgm:spPr/>
      <dgm:t>
        <a:bodyPr/>
        <a:lstStyle/>
        <a:p>
          <a:r>
            <a:rPr lang="en-US" sz="2000" dirty="0" smtClean="0"/>
            <a:t>Import libraries</a:t>
          </a:r>
          <a:endParaRPr lang="en-US" sz="2000" dirty="0"/>
        </a:p>
      </dgm:t>
    </dgm:pt>
    <dgm:pt modelId="{394B5544-D88C-C048-BE80-A174A7E39315}" type="parTrans" cxnId="{65B999E7-70D7-E341-90F1-74FE15A4E415}">
      <dgm:prSet/>
      <dgm:spPr/>
    </dgm:pt>
    <dgm:pt modelId="{57D8D508-8647-B341-BD8D-C413DB5D1102}" type="sibTrans" cxnId="{65B999E7-70D7-E341-90F1-74FE15A4E415}">
      <dgm:prSet/>
      <dgm:spPr/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/>
      <dgm:spPr/>
    </dgm:pt>
    <dgm:pt modelId="{4566E19C-2577-409E-A34A-BB8B091D39D1}" type="pres">
      <dgm:prSet presAssocID="{455C831A-CCF5-4391-A2BE-9DF065D37587}" presName="arrowDiagram4" presStyleCnt="0"/>
      <dgm:spPr/>
    </dgm:pt>
    <dgm:pt modelId="{A94E7C76-C16F-47F1-B4F1-C2CF2270A7E9}" type="pres">
      <dgm:prSet presAssocID="{1E3A074B-8EC3-4AC7-ADB8-C53A583CA2D1}" presName="bullet4a" presStyleLbl="node1" presStyleIdx="0" presStyleCnt="4" custLinFactX="129" custLinFactNeighborX="100000" custLinFactNeighborY="9679"/>
      <dgm:spPr/>
    </dgm:pt>
    <dgm:pt modelId="{48F9B62B-8095-40B1-882D-7B164B0C8B69}" type="pres">
      <dgm:prSet presAssocID="{1E3A074B-8EC3-4AC7-ADB8-C53A583CA2D1}" presName="textBox4a" presStyleLbl="revTx" presStyleIdx="0" presStyleCnt="4" custScaleX="120677" custLinFactNeighborX="14676" custLinFactNeighborY="297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C4447-43F4-414D-A014-8F5BDE3BC5FF}" type="pres">
      <dgm:prSet presAssocID="{C7CCB8C4-BA8F-435B-96D2-651E5BBEE204}" presName="bullet4b" presStyleLbl="node1" presStyleIdx="1" presStyleCnt="4" custLinFactNeighborX="-8158" custLinFactNeighborY="50683"/>
      <dgm:spPr/>
    </dgm:pt>
    <dgm:pt modelId="{389CF004-91C6-4868-93F7-537D5C97980B}" type="pres">
      <dgm:prSet presAssocID="{C7CCB8C4-BA8F-435B-96D2-651E5BBEE204}" presName="textBox4b" presStyleLbl="revTx" presStyleIdx="1" presStyleCnt="4" custScaleY="81565" custLinFactNeighborX="-9999" custLinFactNeighborY="180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9C94D-D2A4-4464-8383-D3C12F8B2538}" type="pres">
      <dgm:prSet presAssocID="{A75DE5EA-0E88-4A1C-B1EA-B4EE477D7AA1}" presName="bullet4c" presStyleLbl="node1" presStyleIdx="2" presStyleCnt="4" custLinFactNeighborX="-59466" custLinFactNeighborY="50213"/>
      <dgm:spPr/>
    </dgm:pt>
    <dgm:pt modelId="{5E71A06C-9747-4CAE-BA21-E9C2A4D6678D}" type="pres">
      <dgm:prSet presAssocID="{A75DE5EA-0E88-4A1C-B1EA-B4EE477D7AA1}" presName="textBox4c" presStyleLbl="revTx" presStyleIdx="2" presStyleCnt="4" custScaleY="60921" custLinFactNeighborX="-27627" custLinFactNeighborY="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27355-A6E4-4C01-AB6A-08B68C0ABB91}" type="pres">
      <dgm:prSet presAssocID="{1982B446-3706-4711-A6F1-3DC4DFE59A3A}" presName="bullet4d" presStyleLbl="node1" presStyleIdx="3" presStyleCnt="4" custLinFactNeighborX="-57095" custLinFactNeighborY="36725"/>
      <dgm:spPr/>
    </dgm:pt>
    <dgm:pt modelId="{DB2CD8C7-A5B3-49A1-81CC-0EEDDDF3DB4E}" type="pres">
      <dgm:prSet presAssocID="{1982B446-3706-4711-A6F1-3DC4DFE59A3A}" presName="textBox4d" presStyleLbl="revTx" presStyleIdx="3" presStyleCnt="4" custScaleY="64549" custLinFactNeighborX="-31716" custLinFactNeighborY="37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15C26DD8-ADE7-B242-B82E-71F2E7D163EB}" type="presOf" srcId="{086FF5A9-E19E-4041-B472-D393F0BD9BF4}" destId="{5E71A06C-9747-4CAE-BA21-E9C2A4D6678D}" srcOrd="0" destOrd="2" presId="urn:microsoft.com/office/officeart/2005/8/layout/arrow2"/>
    <dgm:cxn modelId="{2EFC9DEE-A68D-064C-ADF1-19A872EBD860}" type="presOf" srcId="{9898FE38-DE6C-46BA-8D32-D767674AD978}" destId="{5E71A06C-9747-4CAE-BA21-E9C2A4D6678D}" srcOrd="0" destOrd="1" presId="urn:microsoft.com/office/officeart/2005/8/layout/arrow2"/>
    <dgm:cxn modelId="{FF64FB29-2930-884E-9D95-3025A846E728}" type="presOf" srcId="{1982B446-3706-4711-A6F1-3DC4DFE59A3A}" destId="{DB2CD8C7-A5B3-49A1-81CC-0EEDDDF3DB4E}" srcOrd="0" destOrd="0" presId="urn:microsoft.com/office/officeart/2005/8/layout/arrow2"/>
    <dgm:cxn modelId="{E519DF24-BA78-CF41-8569-78843AC065E3}" srcId="{1E3A074B-8EC3-4AC7-ADB8-C53A583CA2D1}" destId="{33B956CA-0B49-834A-91AC-65B276F41FCA}" srcOrd="2" destOrd="0" parTransId="{69EB25A8-B44E-0A42-9CF3-0752C25B3D7F}" sibTransId="{041F0D8B-6744-FE40-AF0C-8092E5B3A1A7}"/>
    <dgm:cxn modelId="{A273DACD-D89A-B147-BA22-FB23F121B15A}" type="presOf" srcId="{3BA9B199-0175-034A-868B-F1AE5A296EBE}" destId="{DB2CD8C7-A5B3-49A1-81CC-0EEDDDF3DB4E}" srcOrd="0" destOrd="2" presId="urn:microsoft.com/office/officeart/2005/8/layout/arrow2"/>
    <dgm:cxn modelId="{55A6C575-FE08-B146-8027-237B637E58E7}" type="presOf" srcId="{A75DE5EA-0E88-4A1C-B1EA-B4EE477D7AA1}" destId="{5E71A06C-9747-4CAE-BA21-E9C2A4D6678D}" srcOrd="0" destOrd="0" presId="urn:microsoft.com/office/officeart/2005/8/layout/arrow2"/>
    <dgm:cxn modelId="{39ECB7E7-30E3-4A3C-AAF0-553A3160CF23}" type="presOf" srcId="{455C831A-CCF5-4391-A2BE-9DF065D37587}" destId="{E220828C-C958-4FCF-B52F-02D7F5D17607}" srcOrd="0" destOrd="0" presId="urn:microsoft.com/office/officeart/2005/8/layout/arrow2"/>
    <dgm:cxn modelId="{9E625DA4-EFB0-2B4F-97A2-3E7AD943578E}" type="presOf" srcId="{C7CCB8C4-BA8F-435B-96D2-651E5BBEE204}" destId="{389CF004-91C6-4868-93F7-537D5C97980B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15DA4381-BA7B-3246-A7AA-359EE4FE9BC4}" type="presOf" srcId="{9B968D88-49DA-EE41-AA26-5300044949FB}" destId="{389CF004-91C6-4868-93F7-537D5C97980B}" srcOrd="0" destOrd="2" presId="urn:microsoft.com/office/officeart/2005/8/layout/arrow2"/>
    <dgm:cxn modelId="{814E254A-A208-064C-9D51-2CB70699D02D}" srcId="{C7CCB8C4-BA8F-435B-96D2-651E5BBEE204}" destId="{9B968D88-49DA-EE41-AA26-5300044949FB}" srcOrd="1" destOrd="0" parTransId="{6A7891D5-E670-3B4E-AE81-6436E8C0E89E}" sibTransId="{FE39887B-28D2-AC4E-A4CF-04D8D13C8AAD}"/>
    <dgm:cxn modelId="{61E2D791-EB02-0F4E-97EA-966E670A1DD6}" type="presOf" srcId="{5175B6B0-3CA6-4535-A09B-108E0999A356}" destId="{389CF004-91C6-4868-93F7-537D5C97980B}" srcOrd="0" destOrd="1" presId="urn:microsoft.com/office/officeart/2005/8/layout/arrow2"/>
    <dgm:cxn modelId="{7E4F0115-9BD1-5347-9740-69338083F0AD}" srcId="{A75DE5EA-0E88-4A1C-B1EA-B4EE477D7AA1}" destId="{086FF5A9-E19E-4041-B472-D393F0BD9BF4}" srcOrd="1" destOrd="0" parTransId="{6FD290F3-B195-B645-A31C-7BB5C9328694}" sibTransId="{3E4643DF-8A65-0947-967F-D59B28A70F96}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A23BD229-D4F4-FD4E-B441-CDA7E3803F27}" type="presOf" srcId="{A39C9339-F7BC-4A9F-AF8A-3B9741B27413}" destId="{48F9B62B-8095-40B1-882D-7B164B0C8B69}" srcOrd="0" destOrd="1" presId="urn:microsoft.com/office/officeart/2005/8/layout/arrow2"/>
    <dgm:cxn modelId="{5D2828AC-3A2D-854E-9544-937D4DC33486}" srcId="{1982B446-3706-4711-A6F1-3DC4DFE59A3A}" destId="{3BA9B199-0175-034A-868B-F1AE5A296EBE}" srcOrd="1" destOrd="0" parTransId="{D87C45D8-C643-5443-99AB-75925A83A58A}" sibTransId="{BF67867A-C096-904B-AF2E-0A3533E2EBF2}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F0192FB3-8A9B-904C-A20B-BE649E3724A1}" type="presOf" srcId="{1E3A074B-8EC3-4AC7-ADB8-C53A583CA2D1}" destId="{48F9B62B-8095-40B1-882D-7B164B0C8B69}" srcOrd="0" destOrd="0" presId="urn:microsoft.com/office/officeart/2005/8/layout/arrow2"/>
    <dgm:cxn modelId="{9F312F25-860E-6246-BD2B-717520243B91}" type="presOf" srcId="{BAD6DE81-DE4F-40EF-8526-A8F127A4BE33}" destId="{DB2CD8C7-A5B3-49A1-81CC-0EEDDDF3DB4E}" srcOrd="0" destOrd="1" presId="urn:microsoft.com/office/officeart/2005/8/layout/arrow2"/>
    <dgm:cxn modelId="{65B999E7-70D7-E341-90F1-74FE15A4E415}" srcId="{1E3A074B-8EC3-4AC7-ADB8-C53A583CA2D1}" destId="{4F73E126-4CE4-5143-A68A-34347A2254BB}" srcOrd="1" destOrd="0" parTransId="{394B5544-D88C-C048-BE80-A174A7E39315}" sibTransId="{57D8D508-8647-B341-BD8D-C413DB5D1102}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293E3154-15DE-4C13-93DE-664CEAB9F0AF}" srcId="{1982B446-3706-4711-A6F1-3DC4DFE59A3A}" destId="{BAD6DE81-DE4F-40EF-8526-A8F127A4BE33}" srcOrd="0" destOrd="0" parTransId="{3224C504-155F-4C9F-93C7-83D8D4CEC1B4}" sibTransId="{6252B9CC-7427-40BA-B706-E629F53D4B22}"/>
    <dgm:cxn modelId="{9137B8BB-0476-F44F-963C-A7E9395F16AF}" type="presOf" srcId="{4F73E126-4CE4-5143-A68A-34347A2254BB}" destId="{48F9B62B-8095-40B1-882D-7B164B0C8B69}" srcOrd="0" destOrd="2" presId="urn:microsoft.com/office/officeart/2005/8/layout/arrow2"/>
    <dgm:cxn modelId="{BD2DDCB3-2696-5A4F-9E6E-60BDEAFB6716}" type="presOf" srcId="{33B956CA-0B49-834A-91AC-65B276F41FCA}" destId="{48F9B62B-8095-40B1-882D-7B164B0C8B69}" srcOrd="0" destOrd="3" presId="urn:microsoft.com/office/officeart/2005/8/layout/arrow2"/>
    <dgm:cxn modelId="{CDB3CFA4-6064-4BD5-9F4C-2C85AFCC5E37}" type="presParOf" srcId="{E220828C-C958-4FCF-B52F-02D7F5D17607}" destId="{82ED47FD-CD8E-4EC8-A7E3-BF3AC4BC5C1A}" srcOrd="0" destOrd="0" presId="urn:microsoft.com/office/officeart/2005/8/layout/arrow2"/>
    <dgm:cxn modelId="{B9AC4356-526A-5246-B0D8-0D270B402736}" type="presParOf" srcId="{E220828C-C958-4FCF-B52F-02D7F5D17607}" destId="{4566E19C-2577-409E-A34A-BB8B091D39D1}" srcOrd="1" destOrd="0" presId="urn:microsoft.com/office/officeart/2005/8/layout/arrow2"/>
    <dgm:cxn modelId="{80FD1A52-0524-B443-A854-B7315061FB5A}" type="presParOf" srcId="{4566E19C-2577-409E-A34A-BB8B091D39D1}" destId="{A94E7C76-C16F-47F1-B4F1-C2CF2270A7E9}" srcOrd="0" destOrd="0" presId="urn:microsoft.com/office/officeart/2005/8/layout/arrow2"/>
    <dgm:cxn modelId="{0FEFF852-F719-8546-A73C-CC9CFE362EA7}" type="presParOf" srcId="{4566E19C-2577-409E-A34A-BB8B091D39D1}" destId="{48F9B62B-8095-40B1-882D-7B164B0C8B69}" srcOrd="1" destOrd="0" presId="urn:microsoft.com/office/officeart/2005/8/layout/arrow2"/>
    <dgm:cxn modelId="{6C30E14F-C734-6446-840F-DE85CEDE7D96}" type="presParOf" srcId="{4566E19C-2577-409E-A34A-BB8B091D39D1}" destId="{0CFC4447-43F4-414D-A014-8F5BDE3BC5FF}" srcOrd="2" destOrd="0" presId="urn:microsoft.com/office/officeart/2005/8/layout/arrow2"/>
    <dgm:cxn modelId="{9E833372-411D-1245-8D30-78AD62A72F5A}" type="presParOf" srcId="{4566E19C-2577-409E-A34A-BB8B091D39D1}" destId="{389CF004-91C6-4868-93F7-537D5C97980B}" srcOrd="3" destOrd="0" presId="urn:microsoft.com/office/officeart/2005/8/layout/arrow2"/>
    <dgm:cxn modelId="{043094D0-2038-2346-B257-B752E324E03E}" type="presParOf" srcId="{4566E19C-2577-409E-A34A-BB8B091D39D1}" destId="{8D49C94D-D2A4-4464-8383-D3C12F8B2538}" srcOrd="4" destOrd="0" presId="urn:microsoft.com/office/officeart/2005/8/layout/arrow2"/>
    <dgm:cxn modelId="{A35B6DC7-133F-9941-8922-46178FD0CB58}" type="presParOf" srcId="{4566E19C-2577-409E-A34A-BB8B091D39D1}" destId="{5E71A06C-9747-4CAE-BA21-E9C2A4D6678D}" srcOrd="5" destOrd="0" presId="urn:microsoft.com/office/officeart/2005/8/layout/arrow2"/>
    <dgm:cxn modelId="{17C5507B-3843-7946-AC55-A074C72787DE}" type="presParOf" srcId="{4566E19C-2577-409E-A34A-BB8B091D39D1}" destId="{A9227355-A6E4-4C01-AB6A-08B68C0ABB91}" srcOrd="6" destOrd="0" presId="urn:microsoft.com/office/officeart/2005/8/layout/arrow2"/>
    <dgm:cxn modelId="{88EFD829-99D5-C04B-AA5A-CE0D15F5D2D3}" type="presParOf" srcId="{4566E19C-2577-409E-A34A-BB8B091D39D1}" destId="{DB2CD8C7-A5B3-49A1-81CC-0EEDDDF3DB4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650026" y="358817"/>
          <a:ext cx="8952255" cy="554655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E7C76-C16F-47F1-B4F1-C2CF2270A7E9}">
      <dsp:nvSpPr>
        <dsp:cNvPr id="0" name=""/>
        <dsp:cNvSpPr/>
      </dsp:nvSpPr>
      <dsp:spPr>
        <a:xfrm>
          <a:off x="1222380" y="4725454"/>
          <a:ext cx="237236" cy="237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9B62B-8095-40B1-882D-7B164B0C8B69}">
      <dsp:nvSpPr>
        <dsp:cNvPr id="0" name=""/>
        <dsp:cNvSpPr/>
      </dsp:nvSpPr>
      <dsp:spPr>
        <a:xfrm>
          <a:off x="1179961" y="5179927"/>
          <a:ext cx="2128498" cy="153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06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Collection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Webscrapping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Import libraries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Extract Data</a:t>
          </a:r>
          <a:endParaRPr lang="en-US" sz="2000" kern="1200" dirty="0"/>
        </a:p>
      </dsp:txBody>
      <dsp:txXfrm>
        <a:off x="1179961" y="5179927"/>
        <a:ext cx="2128498" cy="1534298"/>
      </dsp:txXfrm>
    </dsp:sp>
    <dsp:sp modelId="{0CFC4447-43F4-414D-A014-8F5BDE3BC5FF}">
      <dsp:nvSpPr>
        <dsp:cNvPr id="0" name=""/>
        <dsp:cNvSpPr/>
      </dsp:nvSpPr>
      <dsp:spPr>
        <a:xfrm>
          <a:off x="2627304" y="3412116"/>
          <a:ext cx="412584" cy="412584"/>
        </a:xfrm>
        <a:prstGeom prst="ellipse">
          <a:avLst/>
        </a:prstGeom>
        <a:solidFill>
          <a:schemeClr val="accent3">
            <a:hueOff val="3750089"/>
            <a:satOff val="-5627"/>
            <a:lumOff val="-91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CF004-91C6-4868-93F7-537D5C97980B}">
      <dsp:nvSpPr>
        <dsp:cNvPr id="0" name=""/>
        <dsp:cNvSpPr/>
      </dsp:nvSpPr>
      <dsp:spPr>
        <a:xfrm>
          <a:off x="2650669" y="4213925"/>
          <a:ext cx="2166067" cy="2402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2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Processing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Filter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Replace </a:t>
          </a:r>
          <a:endParaRPr lang="en-US" sz="2000" kern="1200" dirty="0"/>
        </a:p>
      </dsp:txBody>
      <dsp:txXfrm>
        <a:off x="2650669" y="4213925"/>
        <a:ext cx="2166067" cy="2402994"/>
      </dsp:txXfrm>
    </dsp:sp>
    <dsp:sp modelId="{8D49C94D-D2A4-4464-8383-D3C12F8B2538}">
      <dsp:nvSpPr>
        <dsp:cNvPr id="0" name=""/>
        <dsp:cNvSpPr/>
      </dsp:nvSpPr>
      <dsp:spPr>
        <a:xfrm>
          <a:off x="4476158" y="2372555"/>
          <a:ext cx="546674" cy="546674"/>
        </a:xfrm>
        <a:prstGeom prst="ellipse">
          <a:avLst/>
        </a:prstGeom>
        <a:solidFill>
          <a:schemeClr val="accent3">
            <a:hueOff val="7500177"/>
            <a:satOff val="-11253"/>
            <a:lumOff val="-183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1A06C-9747-4CAE-BA21-E9C2A4D6678D}">
      <dsp:nvSpPr>
        <dsp:cNvPr id="0" name=""/>
        <dsp:cNvSpPr/>
      </dsp:nvSpPr>
      <dsp:spPr>
        <a:xfrm>
          <a:off x="4476161" y="3314029"/>
          <a:ext cx="2166067" cy="2427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9671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Geolocation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Define Coordinates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Visualize Maps</a:t>
          </a:r>
          <a:endParaRPr lang="en-US" sz="2000" kern="1200" dirty="0"/>
        </a:p>
      </dsp:txBody>
      <dsp:txXfrm>
        <a:off x="4476161" y="3314029"/>
        <a:ext cx="2166067" cy="2427103"/>
      </dsp:txXfrm>
    </dsp:sp>
    <dsp:sp modelId="{A9227355-A6E4-4C01-AB6A-08B68C0ABB91}">
      <dsp:nvSpPr>
        <dsp:cNvPr id="0" name=""/>
        <dsp:cNvSpPr/>
      </dsp:nvSpPr>
      <dsp:spPr>
        <a:xfrm>
          <a:off x="6714217" y="1635956"/>
          <a:ext cx="732337" cy="732337"/>
        </a:xfrm>
        <a:prstGeom prst="ellipse">
          <a:avLst/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CD8C7-A5B3-49A1-81CC-0EEDDDF3DB4E}">
      <dsp:nvSpPr>
        <dsp:cNvPr id="0" name=""/>
        <dsp:cNvSpPr/>
      </dsp:nvSpPr>
      <dsp:spPr>
        <a:xfrm>
          <a:off x="6811524" y="2724620"/>
          <a:ext cx="2166067" cy="2983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50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Foursquare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Classify Categories Venues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Clusters Maps</a:t>
          </a:r>
          <a:endParaRPr lang="en-US" sz="2000" kern="1200" dirty="0"/>
        </a:p>
      </dsp:txBody>
      <dsp:txXfrm>
        <a:off x="6811524" y="2724620"/>
        <a:ext cx="2166067" cy="2983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to give updates for project</a:t>
            </a:r>
            <a:r>
              <a:rPr lang="en-US" baseline="0" dirty="0" smtClean="0"/>
              <a:t> milestones.</a:t>
            </a:r>
            <a:endParaRPr lang="en-US" dirty="0" smtClean="0"/>
          </a:p>
          <a:p>
            <a:endParaRPr lang="en-US" baseline="0" dirty="0" smtClean="0"/>
          </a:p>
          <a:p>
            <a:pPr lvl="0"/>
            <a:r>
              <a:rPr lang="en-US" sz="1000" b="1" dirty="0" smtClean="0"/>
              <a:t>Sections</a:t>
            </a:r>
            <a:endParaRPr lang="en-US" sz="1000" b="0" dirty="0" smtClean="0"/>
          </a:p>
          <a:p>
            <a:pPr lvl="0"/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Sections can help to organize your slides or facilitate collaboration between multiple authors. On the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Home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 tab, under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Slides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, and then click </a:t>
            </a:r>
            <a:r>
              <a:rPr lang="en-US" sz="1000" b="1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Add Section</a:t>
            </a:r>
            <a:r>
              <a:rPr lang="en-US" sz="1000" u="none" dirty="0" smtClean="0">
                <a:solidFill>
                  <a:srgbClr val="008080"/>
                </a:solidFill>
                <a:effectLst/>
                <a:latin typeface="+mn-lt"/>
                <a:ea typeface="Times New Roman"/>
                <a:cs typeface="Times New Roman"/>
              </a:rPr>
              <a:t>.</a:t>
            </a:r>
          </a:p>
          <a:p>
            <a:pPr lvl="0"/>
            <a:endParaRPr lang="en-US" sz="1000" b="1" u="none" dirty="0" smtClean="0"/>
          </a:p>
          <a:p>
            <a:pPr lvl="0"/>
            <a:r>
              <a:rPr lang="en-US" sz="1000" b="1" u="none" dirty="0" smtClean="0"/>
              <a:t>Notes</a:t>
            </a: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Notes pane for delivery notes or to provide additional details for the audience. You can see these notes in Presenter View during your presentation. </a:t>
            </a:r>
          </a:p>
          <a:p>
            <a:pPr lvl="0"/>
            <a:r>
              <a:rPr lang="en-US" sz="1000" u="none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000" dirty="0" smtClean="0"/>
              <a:t>Pay particular attention to the graphs, charts, and text boxes.</a:t>
            </a:r>
            <a:r>
              <a:rPr lang="en-US" sz="1000" baseline="0" dirty="0" smtClean="0"/>
              <a:t> </a:t>
            </a:r>
            <a:endParaRPr lang="en-US" sz="1000" dirty="0" smtClean="0"/>
          </a:p>
          <a:p>
            <a:pPr lvl="0"/>
            <a:r>
              <a:rPr lang="en-US" sz="1000" dirty="0" smtClean="0"/>
              <a:t>Consider that attendees will print in black and white or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 Run a test print to make sure your colors work when printed in pure black and white and </a:t>
            </a:r>
            <a:r>
              <a:rPr lang="en-US" sz="1000" dirty="0" err="1" smtClean="0"/>
              <a:t>grayscale</a:t>
            </a:r>
            <a:r>
              <a:rPr lang="en-US" sz="1000" dirty="0" smtClean="0"/>
              <a:t>.</a:t>
            </a:r>
          </a:p>
          <a:p>
            <a:pPr lvl="0">
              <a:buFontTx/>
              <a:buNone/>
            </a:pPr>
            <a:endParaRPr lang="en-US" sz="1000" dirty="0" smtClean="0"/>
          </a:p>
          <a:p>
            <a:pPr lvl="0">
              <a:buFontTx/>
              <a:buNone/>
            </a:pPr>
            <a:r>
              <a:rPr lang="en-US" sz="1000" b="1" dirty="0" smtClean="0"/>
              <a:t>Graphics, tables, and graphs</a:t>
            </a:r>
          </a:p>
          <a:p>
            <a:pPr lvl="0"/>
            <a:r>
              <a:rPr lang="en-US" sz="1000" dirty="0" smtClean="0"/>
              <a:t>Keep it simple: If possible, use consistent, non-distracting styles and colors.</a:t>
            </a:r>
          </a:p>
          <a:p>
            <a:pPr lvl="0"/>
            <a:r>
              <a:rPr lang="en-US" sz="10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project</a:t>
            </a:r>
            <a:r>
              <a:rPr lang="en-US" baseline="0" dirty="0" smtClean="0"/>
              <a:t> about?</a:t>
            </a:r>
          </a:p>
          <a:p>
            <a:r>
              <a:rPr lang="en-US" dirty="0" smtClean="0"/>
              <a:t>Define</a:t>
            </a:r>
            <a:r>
              <a:rPr lang="en-US" baseline="0" dirty="0" smtClean="0"/>
              <a:t> the goal of this project</a:t>
            </a:r>
          </a:p>
          <a:p>
            <a:pPr lvl="1"/>
            <a:r>
              <a:rPr lang="en-US" dirty="0" smtClean="0"/>
              <a:t>Is it similar to projects in the past or is it a new effort?</a:t>
            </a:r>
          </a:p>
          <a:p>
            <a:r>
              <a:rPr lang="en-US" baseline="0" dirty="0" smtClean="0"/>
              <a:t>Define the scope of this project</a:t>
            </a:r>
          </a:p>
          <a:p>
            <a:pPr lvl="1"/>
            <a:r>
              <a:rPr lang="en-US" baseline="0" dirty="0" smtClean="0"/>
              <a:t>Is it an independent project or is it related to other projects?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* Note that this slide is not necessary for weekly status meetings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Duplicate this slide as necessary if there is more than one issue.</a:t>
            </a:r>
          </a:p>
          <a:p>
            <a:r>
              <a:rPr lang="en-US" dirty="0" smtClean="0"/>
              <a:t>This and related slides</a:t>
            </a:r>
            <a:r>
              <a:rPr lang="en-US" baseline="0" dirty="0" smtClean="0"/>
              <a:t> can be moved to the appendix or hidden if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following slides</a:t>
            </a:r>
            <a:r>
              <a:rPr lang="en-US" baseline="0" dirty="0" smtClean="0"/>
              <a:t> show several examples of timelines using SmartArt graphics.</a:t>
            </a:r>
            <a:endParaRPr lang="en-US" dirty="0" smtClean="0"/>
          </a:p>
          <a:p>
            <a:r>
              <a:rPr lang="en-US" dirty="0" smtClean="0"/>
              <a:t>Include a timeline for the project, clearly marking milestones,</a:t>
            </a:r>
            <a:r>
              <a:rPr lang="en-US" baseline="0" dirty="0" smtClean="0"/>
              <a:t> important dates, </a:t>
            </a:r>
            <a:r>
              <a:rPr lang="en-US" dirty="0" smtClean="0"/>
              <a:t>and highlight where the project is now.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066799"/>
            <a:ext cx="1979920" cy="2013807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0px-Pollobarca-15051912-2cr_(17509453180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3771900"/>
          </a:xfrm>
          <a:prstGeom prst="rect">
            <a:avLst/>
          </a:prstGeom>
        </p:spPr>
      </p:pic>
      <p:pic>
        <p:nvPicPr>
          <p:cNvPr id="4" name="Picture 3" descr="london-aerial-thames-guid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Caribbean Restaurant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David Rodriguez Castro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March,11,2021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FOURSQUARE</a:t>
            </a:r>
            <a:endParaRPr lang="en-US" dirty="0"/>
          </a:p>
        </p:txBody>
      </p:sp>
      <p:pic>
        <p:nvPicPr>
          <p:cNvPr id="4" name="Picture 3" descr="Untitled 1:Users:user:Desktop:Screen Shot 2021-03-10 at 12.08.1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0866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3579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FOURSQUARE(Category Venues)</a:t>
            </a:r>
            <a:endParaRPr lang="en-US" dirty="0"/>
          </a:p>
        </p:txBody>
      </p:sp>
      <p:pic>
        <p:nvPicPr>
          <p:cNvPr id="3" name="Picture 2" descr="Untitled 1:Users:user:Desktop:Screen Shot 2021-03-10 at 12.08.48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3152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Untitled 1:Users:user:Desktop:Screen Shot 2021-03-10 at 3.09.4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14800"/>
            <a:ext cx="662940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486680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Map</a:t>
            </a:r>
            <a:endParaRPr lang="en-US" dirty="0"/>
          </a:p>
        </p:txBody>
      </p:sp>
      <p:pic>
        <p:nvPicPr>
          <p:cNvPr id="4" name="Picture 3" descr="Untitled 1:Users:user:Desktop:Screen Shot 2021-03-10 at 1.56.1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22960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22379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Map</a:t>
            </a:r>
            <a:endParaRPr lang="en-US" dirty="0"/>
          </a:p>
        </p:txBody>
      </p:sp>
      <p:pic>
        <p:nvPicPr>
          <p:cNvPr id="3" name="Picture 2" descr="Screen Shot 2021-03-10 at 4.4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6764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616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Toronto Map</a:t>
            </a:r>
            <a:endParaRPr lang="en-US" dirty="0"/>
          </a:p>
        </p:txBody>
      </p:sp>
      <p:pic>
        <p:nvPicPr>
          <p:cNvPr id="4" name="Picture 3" descr="Screen Shot 2021-03-10 at 4.4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" y="1524000"/>
            <a:ext cx="8991600" cy="51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5120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Toronto Map</a:t>
            </a:r>
            <a:endParaRPr lang="en-US" dirty="0"/>
          </a:p>
        </p:txBody>
      </p:sp>
      <p:pic>
        <p:nvPicPr>
          <p:cNvPr id="3" name="Picture 2" descr="Screen Shot 2021-03-10 at 4.49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179"/>
            <a:ext cx="9144000" cy="5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885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4333" y="2582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981200"/>
            <a:ext cx="73152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Particularly in our focus on restaurants, both cities have an interesting variety of gastronomic </a:t>
            </a:r>
            <a:r>
              <a:rPr lang="en-US" dirty="0" err="1"/>
              <a:t>options.In</a:t>
            </a:r>
            <a:r>
              <a:rPr lang="en-US" dirty="0"/>
              <a:t> London the international restaurants are mostly of Indian origin or Mediterranean food where only less than 10 Latin restaurants were found all within 5-8 miles of each other. Of the Latin restaurants in London only 1 specializes in Caribbean food. In Toronto there is a little more gastronomic offer than in London. Especially in the Caribbean food restaurants section I could identify about 7 restaurants, in particular 1 of Cuban origin. Therefore, the offer of Caribbean food consumption in Toronto is much more notable than in London</a:t>
            </a:r>
          </a:p>
        </p:txBody>
      </p:sp>
    </p:spTree>
    <p:extLst>
      <p:ext uri="{BB962C8B-B14F-4D97-AF65-F5344CB8AC3E}">
        <p14:creationId xmlns:p14="http://schemas.microsoft.com/office/powerpoint/2010/main" val="244977149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274838"/>
            <a:ext cx="784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it would be wiser to start my business in Toronto, as it is a city where I can have more opportunity to generate income and establish myself more easily</a:t>
            </a:r>
            <a:r>
              <a:rPr lang="en-US" dirty="0" smtClean="0"/>
              <a:t>. However</a:t>
            </a:r>
            <a:r>
              <a:rPr lang="en-US" dirty="0"/>
              <a:t>, I would never rule out in the future having a franchise of my business in London where I can grow the taste for Caribbean food in the residents and visitors.</a:t>
            </a:r>
          </a:p>
        </p:txBody>
      </p:sp>
    </p:spTree>
    <p:extLst>
      <p:ext uri="{BB962C8B-B14F-4D97-AF65-F5344CB8AC3E}">
        <p14:creationId xmlns:p14="http://schemas.microsoft.com/office/powerpoint/2010/main" val="71628840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648200" cy="914400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4648200" cy="4297363"/>
          </a:xfrm>
        </p:spPr>
        <p:txBody>
          <a:bodyPr/>
          <a:lstStyle/>
          <a:p>
            <a:r>
              <a:rPr lang="en-US" dirty="0"/>
              <a:t>What is the project about?</a:t>
            </a:r>
          </a:p>
          <a:p>
            <a:endParaRPr lang="en-US" dirty="0"/>
          </a:p>
          <a:p>
            <a:r>
              <a:rPr lang="en-US" dirty="0"/>
              <a:t>Define the goal of this project</a:t>
            </a:r>
          </a:p>
          <a:p>
            <a:endParaRPr lang="en-US" dirty="0"/>
          </a:p>
          <a:p>
            <a:r>
              <a:rPr lang="en-US" dirty="0"/>
              <a:t>Define the scope of this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mar-y-tierr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44550"/>
            <a:ext cx="4572000" cy="29654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restaurant with a Caribbean concept would be a great business opportunity in any city. </a:t>
            </a:r>
            <a:endParaRPr lang="en-US" dirty="0" smtClean="0"/>
          </a:p>
          <a:p>
            <a:r>
              <a:rPr lang="en-US" dirty="0"/>
              <a:t>We are living difficult times in economic terms but a food business implies a commitment not only to the country where it is developed but also to promote the </a:t>
            </a:r>
            <a:r>
              <a:rPr lang="en-US" dirty="0" smtClean="0"/>
              <a:t>culture</a:t>
            </a:r>
          </a:p>
          <a:p>
            <a:r>
              <a:rPr lang="en-US" dirty="0"/>
              <a:t>London and Toronto are attractive cities for tourism and have a high cultural concentration, which could be the proposal I would like to recommend.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47973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is about opening a Caribbean restaurant in a city far away from the Caribbean context</a:t>
            </a:r>
            <a:r>
              <a:rPr lang="en-US" dirty="0" smtClean="0"/>
              <a:t>.</a:t>
            </a:r>
          </a:p>
          <a:p>
            <a:r>
              <a:rPr lang="en-US" dirty="0"/>
              <a:t>The goal is to identify, using data science tools and resources, which city would be the most viable to open a Caribbean restaurant</a:t>
            </a:r>
            <a:r>
              <a:rPr lang="en-US" dirty="0" smtClean="0"/>
              <a:t>.</a:t>
            </a:r>
          </a:p>
          <a:p>
            <a:r>
              <a:rPr lang="en-US" dirty="0"/>
              <a:t>Based on the correct identification of the coordinates of both cities, categories of services will be identified to help identify which environment best suits the type of restaurant I plan to open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4197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business opportunity in London and Toronto is mainly difficult due to the high competitiveness in the </a:t>
            </a:r>
            <a:r>
              <a:rPr lang="en-US" dirty="0" smtClean="0"/>
              <a:t>area</a:t>
            </a:r>
          </a:p>
          <a:p>
            <a:r>
              <a:rPr lang="en-US" dirty="0"/>
              <a:t>The challenges are immense, as it can result in a successful business but it can also fail.</a:t>
            </a:r>
          </a:p>
          <a:p>
            <a:r>
              <a:rPr lang="en-US" dirty="0"/>
              <a:t>The success will depend on </a:t>
            </a:r>
            <a:r>
              <a:rPr lang="en-US" dirty="0" smtClean="0"/>
              <a:t>the unique menu I offer, deep </a:t>
            </a:r>
            <a:r>
              <a:rPr lang="en-US" dirty="0"/>
              <a:t>market research </a:t>
            </a:r>
            <a:r>
              <a:rPr lang="en-US" dirty="0" smtClean="0"/>
              <a:t> and the information </a:t>
            </a:r>
            <a:r>
              <a:rPr lang="en-US" dirty="0"/>
              <a:t>of the next project.</a:t>
            </a: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16974324"/>
              </p:ext>
            </p:extLst>
          </p:nvPr>
        </p:nvGraphicFramePr>
        <p:xfrm>
          <a:off x="-637209" y="448574"/>
          <a:ext cx="10314609" cy="671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800" dirty="0" smtClean="0"/>
              <a:t>Methodology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68680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dgm id="{A94E7C76-C16F-47F1-B4F1-C2CF2270A7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48F9B62B-8095-40B1-882D-7B164B0C8B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>
                                            <p:graphicEl>
                                              <a:dgm id="{0CFC4447-43F4-414D-A014-8F5BDE3BC5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389CF004-91C6-4868-93F7-537D5C979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8D49C94D-D2A4-4464-8383-D3C12F8B25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graphicEl>
                                              <a:dgm id="{5E71A06C-9747-4CAE-BA21-E9C2A4D667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">
                                            <p:graphicEl>
                                              <a:dgm id="{A9227355-A6E4-4C01-AB6A-08B68C0ABB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DB2CD8C7-A5B3-49A1-81CC-0EEDDDF3D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Picture 3" descr="Untitled 1:Users:user:Desktop:Screen Shot 2021-03-10 at 11.58.40 A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557973"/>
            <a:ext cx="6286500" cy="374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933101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pic>
        <p:nvPicPr>
          <p:cNvPr id="4" name="Picture 3" descr="Untitled 1:Users:user:Desktop:Screen Shot 2021-03-10 at 3.10.4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905000"/>
            <a:ext cx="7081202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97516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Geolocation</a:t>
            </a:r>
            <a:endParaRPr lang="en-US" dirty="0"/>
          </a:p>
        </p:txBody>
      </p:sp>
      <p:pic>
        <p:nvPicPr>
          <p:cNvPr id="3" name="Picture 2" descr="Untitled 1:Users:user:Desktop:Screen Shot 2021-03-10 at 12.07.13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7162800" cy="266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Untitled 1:Users:user:Desktop:Screen Shot 2021-03-10 at 3.16.3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19600"/>
            <a:ext cx="7315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437552"/>
      </p:ext>
    </p:extLst>
  </p:cSld>
  <p:clrMapOvr>
    <a:masterClrMapping/>
  </p:clrMapOvr>
  <p:transition xmlns:p14="http://schemas.microsoft.com/office/powerpoint/2010/main"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LnjpDmemWvdkPv8CNhL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4nqtrpMJHznzW6iQWuGb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lgkWg9GbD75tZxSe07S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zqUzkCEyRs7MDbtn22K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XH6ortg5F8MBDBCXffN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Report.potx</Template>
  <TotalTime>0</TotalTime>
  <Words>760</Words>
  <Application>Microsoft Macintosh PowerPoint</Application>
  <PresentationFormat>On-screen Show (4:3)</PresentationFormat>
  <Paragraphs>80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Project Status Report</vt:lpstr>
      <vt:lpstr>Caribbean Restaurant Project</vt:lpstr>
      <vt:lpstr>Project Overview</vt:lpstr>
      <vt:lpstr>Introduction</vt:lpstr>
      <vt:lpstr>Project Overview</vt:lpstr>
      <vt:lpstr>Business Problem</vt:lpstr>
      <vt:lpstr>Methodology</vt:lpstr>
      <vt:lpstr>Data Collection</vt:lpstr>
      <vt:lpstr>Data Processing</vt:lpstr>
      <vt:lpstr>Geolocation</vt:lpstr>
      <vt:lpstr>FOURSQUARE</vt:lpstr>
      <vt:lpstr>FOURSQUARE(Category Venues)</vt:lpstr>
      <vt:lpstr>London Map</vt:lpstr>
      <vt:lpstr>London Map</vt:lpstr>
      <vt:lpstr>Toronto Map</vt:lpstr>
      <vt:lpstr>Toronto Map</vt:lpstr>
      <vt:lpstr>Results and Discussion 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2010-02-01T21:08:06Z</dcterms:created>
  <dcterms:modified xsi:type="dcterms:W3CDTF">2021-03-10T21:04:59Z</dcterms:modified>
</cp:coreProperties>
</file>